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5" r:id="rId9"/>
    <p:sldId id="266" r:id="rId10"/>
    <p:sldId id="268" r:id="rId11"/>
    <p:sldId id="270" r:id="rId12"/>
    <p:sldId id="267" r:id="rId13"/>
    <p:sldId id="272" r:id="rId14"/>
    <p:sldId id="271" r:id="rId15"/>
    <p:sldId id="273" r:id="rId16"/>
    <p:sldId id="274" r:id="rId17"/>
    <p:sldId id="285" r:id="rId18"/>
    <p:sldId id="275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1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BCD777-CB9E-42F0-9D0F-DC16BB83CE87}" type="datetimeFigureOut">
              <a:rPr lang="sl-SI" smtClean="0"/>
              <a:t>3.6.2014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72A0BE-D394-4851-92FA-2D8699F96498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zs-zveza.si/panoge/jadralno-padalstvo-in-zmajarstvo/" TargetMode="External"/><Relationship Id="rId3" Type="http://schemas.openxmlformats.org/officeDocument/2006/relationships/hyperlink" Target="http://www.fai.org/civl-records" TargetMode="External"/><Relationship Id="rId7" Type="http://schemas.openxmlformats.org/officeDocument/2006/relationships/hyperlink" Target="http://www.lzs-zveza.si/" TargetMode="External"/><Relationship Id="rId2" Type="http://schemas.openxmlformats.org/officeDocument/2006/relationships/hyperlink" Target="http://www.fa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i.org/civl-records/civl-how-to-set-a-record" TargetMode="External"/><Relationship Id="rId5" Type="http://schemas.openxmlformats.org/officeDocument/2006/relationships/hyperlink" Target="http://www.fai.org/downloads/fai/standard_preliminary_record_claim_form" TargetMode="External"/><Relationship Id="rId4" Type="http://schemas.openxmlformats.org/officeDocument/2006/relationships/hyperlink" Target="http://www.fai.org/fai-documents" TargetMode="Externa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ai.org/civl-recor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.org/downloads/civl/SC_7D" TargetMode="External"/><Relationship Id="rId2" Type="http://schemas.openxmlformats.org/officeDocument/2006/relationships/hyperlink" Target="http://www.fai.org/fai-docu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ter.com/products/seeyou/" TargetMode="External"/><Relationship Id="rId2" Type="http://schemas.openxmlformats.org/officeDocument/2006/relationships/hyperlink" Target="http://www.fai.org/civl-records/civl-how-to-set-a-record/121-cia/34839-world-distance-calcu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zs-zveza.si/panoge/jadralno-padalstvo-in-zmajarstvo/rekordi/fai-opazovalc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cord@fai.org" TargetMode="External"/><Relationship Id="rId2" Type="http://schemas.openxmlformats.org/officeDocument/2006/relationships/hyperlink" Target="http://www.fai.org/downloads/fai/standard_preliminary_record_claim_for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jpz@lzs-zveza.si" TargetMode="External"/><Relationship Id="rId4" Type="http://schemas.openxmlformats.org/officeDocument/2006/relationships/hyperlink" Target="http://www.lzs-zveza.si/panoge/jadralno-padalstvo-in-zmajarstv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48273"/>
          </a:xfrm>
        </p:spPr>
        <p:txBody>
          <a:bodyPr>
            <a:normAutofit/>
          </a:bodyPr>
          <a:lstStyle/>
          <a:p>
            <a:r>
              <a:rPr lang="sl-SI" altLang="sl-SI" sz="2400" b="1" dirty="0"/>
              <a:t>FAI Opazovalci</a:t>
            </a:r>
          </a:p>
          <a:p>
            <a:r>
              <a:rPr lang="sl-SI" altLang="sl-SI" sz="2400" b="1" dirty="0"/>
              <a:t>Svetovni rekordi, FAI značke</a:t>
            </a:r>
          </a:p>
          <a:p>
            <a:r>
              <a:rPr lang="sl-SI" altLang="sl-SI" sz="2400" b="1" dirty="0"/>
              <a:t>(JP in Z)</a:t>
            </a:r>
          </a:p>
          <a:p>
            <a:endParaRPr lang="sl-SI" altLang="sl-SI" sz="2400" b="1" dirty="0"/>
          </a:p>
          <a:p>
            <a:r>
              <a:rPr lang="sl-SI" altLang="sl-SI" sz="2400" b="1" dirty="0"/>
              <a:t>Primož Suša</a:t>
            </a:r>
            <a:endParaRPr lang="sl-SI" altLang="sl-SI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609600" y="22852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KAJ POMENI CELOTNA DOKUMENTACIJA ?</a:t>
            </a:r>
          </a:p>
          <a:p>
            <a:pPr marL="0" indent="0" algn="ctr">
              <a:buFont typeface="Symbol" pitchFamily="18" charset="2"/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3d </a:t>
            </a:r>
            <a:r>
              <a:rPr lang="sl-SI" altLang="sl-SI" sz="2000" dirty="0" err="1"/>
              <a:t>Track</a:t>
            </a:r>
            <a:r>
              <a:rPr lang="sl-SI" altLang="sl-SI" sz="2000" dirty="0"/>
              <a:t> log na CD-ju ali ključku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Če smo leteli napovedano nalogo mora </a:t>
            </a:r>
            <a:r>
              <a:rPr lang="sl-SI" altLang="sl-SI" sz="2000" dirty="0" err="1"/>
              <a:t>track</a:t>
            </a:r>
            <a:r>
              <a:rPr lang="sl-SI" altLang="sl-SI" sz="2000" dirty="0"/>
              <a:t> log vsebovati napovedano nalogo.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Izpolnjen </a:t>
            </a:r>
            <a:r>
              <a:rPr lang="sl-SI" altLang="sl-SI" sz="2000" dirty="0" err="1"/>
              <a:t>Task</a:t>
            </a:r>
            <a:r>
              <a:rPr lang="sl-SI" altLang="sl-SI" sz="2000" dirty="0"/>
              <a:t> </a:t>
            </a:r>
            <a:r>
              <a:rPr lang="sl-SI" altLang="sl-SI" sz="2000" dirty="0" err="1"/>
              <a:t>declaration</a:t>
            </a:r>
            <a:r>
              <a:rPr lang="sl-SI" altLang="sl-SI" sz="2000" dirty="0"/>
              <a:t> form: sc7 stran 24.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S pomočjo </a:t>
            </a:r>
            <a:r>
              <a:rPr lang="sl-SI" altLang="sl-SI" sz="2000" dirty="0" err="1"/>
              <a:t>check</a:t>
            </a:r>
            <a:r>
              <a:rPr lang="sl-SI" altLang="sl-SI" sz="2000" dirty="0"/>
              <a:t> liste sc7 stran 19. izpolnimo </a:t>
            </a:r>
            <a:r>
              <a:rPr lang="sl-SI" altLang="sl-SI" sz="2000" dirty="0" err="1"/>
              <a:t>Application</a:t>
            </a:r>
            <a:r>
              <a:rPr lang="sl-SI" altLang="sl-SI" sz="2000" dirty="0"/>
              <a:t> form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Izpolnjen </a:t>
            </a:r>
            <a:r>
              <a:rPr lang="sl-SI" altLang="sl-SI" sz="2000" dirty="0" err="1"/>
              <a:t>Application</a:t>
            </a:r>
            <a:r>
              <a:rPr lang="sl-SI" altLang="sl-SI" sz="2000" dirty="0"/>
              <a:t> form sc7 stran 25.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SeeYou</a:t>
            </a:r>
            <a:r>
              <a:rPr lang="sl-SI" altLang="sl-SI" sz="2000" dirty="0"/>
              <a:t> komplet statistični izpis (ne bo škodoval)</a:t>
            </a:r>
          </a:p>
          <a:p>
            <a:pPr marL="0" indent="0" algn="ctr">
              <a:buFont typeface="Symbol" pitchFamily="18" charset="2"/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41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KAJ KO JE VERIFICIRAN DRŽAVNI REKORD ?</a:t>
            </a: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Ko je naša dokumentacija za svetovni ali evropski rekord pregledana in potrjena. LZS predloži dokumentacijo na FAI.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FAI svojo administrativno storitev zaračunava nacionalni zvezi (LZS) vendar LZS ne zaračuna storitve pilotu.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FAI potrdi ali tudi ne, dosežek kot svetovni ali EU rekord.</a:t>
            </a: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0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DEFINICIJE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0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ŠPORTNI RAZRED (CLASS O),</a:t>
            </a:r>
          </a:p>
          <a:p>
            <a:pPr marL="0" lvl="0" indent="0"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POD RAZREDI (SUB CLASSES I, II, III, IV, V)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Jadralni Padalci Zmajarji spadajo v (</a:t>
            </a:r>
            <a:r>
              <a:rPr lang="sl-SI" altLang="sl-SI" sz="2000" dirty="0" err="1"/>
              <a:t>Class</a:t>
            </a:r>
            <a:r>
              <a:rPr lang="sl-SI" altLang="sl-SI" sz="2000" dirty="0"/>
              <a:t> O)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Jadralni padalci – paragliders (3) ali III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Sub</a:t>
            </a:r>
            <a:r>
              <a:rPr lang="sl-SI" altLang="sl-SI" sz="2000" dirty="0"/>
              <a:t> </a:t>
            </a:r>
            <a:r>
              <a:rPr lang="sl-SI" altLang="sl-SI" sz="2000" dirty="0" err="1"/>
              <a:t>classes</a:t>
            </a:r>
            <a:r>
              <a:rPr lang="sl-SI" altLang="sl-SI" sz="2000" dirty="0"/>
              <a:t> Zmajarji: (1, 2, 4, 5) ali I, II, IV, V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Category</a:t>
            </a:r>
            <a:r>
              <a:rPr lang="sl-SI" altLang="sl-SI" sz="2000" dirty="0"/>
              <a:t>: General, </a:t>
            </a:r>
            <a:r>
              <a:rPr lang="sl-SI" altLang="sl-SI" sz="2000" dirty="0" err="1"/>
              <a:t>Female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Multiplace</a:t>
            </a:r>
            <a:r>
              <a:rPr lang="sl-SI" altLang="sl-SI" sz="2000" dirty="0"/>
              <a:t>,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Definicije: sc7 – 1.4.1 stran 8.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1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NOVOSTI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Kolesa in vozički so dovoljeni za invalidne pilote.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Če vzletiš s pomočjo motorja lahko pridobivaš rekord vendar moraš dokazovat nedelovanje motorja na nalogi. (inštrument)</a:t>
            </a:r>
          </a:p>
          <a:p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43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DEFINICIJA LETA TERMINOLOGIJA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Definicije leta – terminologija: poglavje 1.5 stran9.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47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FAI ZNAČKE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Ideja značk: meritev in spodbujanje razvoja pilotovega znanja in sposobnosti XC letenja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JP </a:t>
            </a:r>
            <a:r>
              <a:rPr lang="sl-SI" altLang="sl-SI" sz="2000" dirty="0" smtClean="0"/>
              <a:t>Paragliding </a:t>
            </a:r>
            <a:r>
              <a:rPr lang="sl-SI" altLang="sl-SI" sz="2000" dirty="0" err="1"/>
              <a:t>badges</a:t>
            </a:r>
            <a:r>
              <a:rPr lang="sl-SI" altLang="sl-SI" sz="2000" dirty="0"/>
              <a:t>, Z- Delta </a:t>
            </a:r>
            <a:r>
              <a:rPr lang="sl-SI" altLang="sl-SI" sz="2000" dirty="0" err="1"/>
              <a:t>badges</a:t>
            </a:r>
            <a:r>
              <a:rPr lang="sl-SI" altLang="sl-SI" sz="2000" dirty="0"/>
              <a:t> (</a:t>
            </a:r>
            <a:r>
              <a:rPr lang="sl-SI" altLang="sl-SI" sz="2000" dirty="0" err="1"/>
              <a:t>Bronze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Siver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Gold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Diamond</a:t>
            </a:r>
            <a:r>
              <a:rPr lang="sl-SI" altLang="sl-SI" sz="2000" dirty="0"/>
              <a:t>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IPPI 4-5: </a:t>
            </a:r>
            <a:r>
              <a:rPr lang="sl-SI" altLang="sl-SI" sz="2000" dirty="0" err="1"/>
              <a:t>Bronze</a:t>
            </a:r>
            <a:r>
              <a:rPr lang="sl-SI" altLang="sl-SI" sz="2000" dirty="0"/>
              <a:t> 100%, </a:t>
            </a:r>
            <a:r>
              <a:rPr lang="sl-SI" altLang="sl-SI" sz="2000" dirty="0" err="1"/>
              <a:t>Silver</a:t>
            </a:r>
            <a:r>
              <a:rPr lang="sl-SI" altLang="sl-SI" sz="2000" dirty="0"/>
              <a:t> 75%, </a:t>
            </a:r>
            <a:r>
              <a:rPr lang="sl-SI" altLang="sl-SI" sz="2000" dirty="0" err="1"/>
              <a:t>Gold</a:t>
            </a:r>
            <a:r>
              <a:rPr lang="sl-SI" altLang="sl-SI" sz="2000" dirty="0"/>
              <a:t> 50%, </a:t>
            </a:r>
            <a:r>
              <a:rPr lang="sl-SI" altLang="sl-SI" sz="2000" dirty="0" err="1"/>
              <a:t>Diamond</a:t>
            </a:r>
            <a:r>
              <a:rPr lang="sl-SI" altLang="sl-SI" sz="2000" dirty="0"/>
              <a:t> 15-25%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Definicije: poglavje 2.2 stran 13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Športna licenca ni obvezna, FAI opazovalec ni obvezen.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WXC, OLC, Leonardo </a:t>
            </a:r>
            <a:r>
              <a:rPr lang="sl-SI" altLang="sl-SI" sz="2000" dirty="0" err="1"/>
              <a:t>etc</a:t>
            </a:r>
            <a:r>
              <a:rPr lang="sl-SI" altLang="sl-SI" sz="2000" dirty="0"/>
              <a:t>. Potrdi NAC (</a:t>
            </a:r>
            <a:r>
              <a:rPr lang="sl-SI" altLang="sl-SI" sz="2000" dirty="0" smtClean="0"/>
              <a:t>LZS )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80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FAI ZNAČKE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3049"/>
            <a:ext cx="2611766" cy="16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4093"/>
            <a:ext cx="2611766" cy="16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3359"/>
            <a:ext cx="2652762" cy="16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01829"/>
            <a:ext cx="2652763" cy="164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SVETOVNI, KONTINENTALNI IN DRAŽVNI REKORDI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Dosežek se mora izboljšati: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Dolžina za </a:t>
            </a:r>
            <a:r>
              <a:rPr lang="sl-SI" altLang="sl-SI" sz="2000" dirty="0">
                <a:solidFill>
                  <a:schemeClr val="accent2">
                    <a:lumMod val="50000"/>
                  </a:schemeClr>
                </a:solidFill>
              </a:rPr>
              <a:t>minimalno 1km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Hitrost za 1% predhodnega dosežka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Pridobitev višine za 3% ali minimum 100m</a:t>
            </a:r>
          </a:p>
          <a:p>
            <a:pPr marL="0" indent="0">
              <a:buNone/>
            </a:pP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56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608512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sl-SI" sz="3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TIPI REKORDOV (PRELETI)</a:t>
            </a:r>
            <a:endParaRPr lang="sl-SI" sz="3800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Straight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</a:t>
            </a: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Straight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 to a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declared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goal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Declared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around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triangular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course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Declared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up to 3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turn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points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Declared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out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-and-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return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</a:t>
            </a: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Free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around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triangular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course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Free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up to 3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turn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points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Free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out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-and-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return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distance</a:t>
            </a: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Speed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around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triangular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courses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25, 50, 100, 150, and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all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multiples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100 km</a:t>
            </a: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Speed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over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out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-and-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return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courses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100 and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all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multiples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100 km</a:t>
            </a:r>
          </a:p>
          <a:p>
            <a:pPr marL="889000" indent="-550863">
              <a:buSzPct val="45000"/>
              <a:buFont typeface="Wingdings" charset="2"/>
              <a:buChar char=""/>
              <a:tabLst>
                <a:tab pos="6108700" algn="r"/>
                <a:tab pos="6289675" algn="r"/>
                <a:tab pos="6829425" algn="l"/>
                <a:tab pos="7239000" algn="l"/>
                <a:tab pos="7962900" algn="l"/>
                <a:tab pos="8686800" algn="l"/>
              </a:tabLst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Gain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height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94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POSTOPKI</a:t>
            </a:r>
            <a:endParaRPr lang="sl-SI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endParaRPr lang="sl-SI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altLang="sl-SI" sz="2000" dirty="0"/>
              <a:t>Kakšen je okvirni </a:t>
            </a:r>
            <a:r>
              <a:rPr lang="sl-SI" altLang="sl-SI" sz="2000" dirty="0" smtClean="0"/>
              <a:t>postopek do </a:t>
            </a:r>
            <a:r>
              <a:rPr lang="sl-SI" altLang="sl-SI" sz="2000" dirty="0"/>
              <a:t>rekorda?</a:t>
            </a:r>
          </a:p>
          <a:p>
            <a:pPr algn="ctr"/>
            <a:endParaRPr lang="sl-SI" altLang="sl-SI" sz="2000" dirty="0"/>
          </a:p>
          <a:p>
            <a:pPr algn="ctr"/>
            <a:r>
              <a:rPr lang="sl-SI" altLang="sl-SI" sz="2000" dirty="0"/>
              <a:t>Kaj se </a:t>
            </a:r>
            <a:r>
              <a:rPr lang="sl-SI" altLang="sl-SI" sz="2000" dirty="0" smtClean="0"/>
              <a:t>moramo vprašat</a:t>
            </a:r>
            <a:r>
              <a:rPr lang="sl-SI" altLang="sl-SI" sz="2000" dirty="0"/>
              <a:t>?</a:t>
            </a:r>
          </a:p>
          <a:p>
            <a:pPr marL="0" indent="0" algn="ctr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KLASIFIKACIJA REKORDOV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Splošna kategorija (General </a:t>
            </a:r>
            <a:r>
              <a:rPr lang="sl-SI" altLang="sl-SI" sz="2000" dirty="0" err="1"/>
              <a:t>Category</a:t>
            </a:r>
            <a:r>
              <a:rPr lang="sl-SI" altLang="sl-SI" sz="2000" dirty="0"/>
              <a:t>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Tandem (</a:t>
            </a:r>
            <a:r>
              <a:rPr lang="sl-SI" altLang="sl-SI" sz="2000" dirty="0" err="1"/>
              <a:t>Multiplace</a:t>
            </a:r>
            <a:r>
              <a:rPr lang="sl-SI" altLang="sl-SI" sz="2000" dirty="0"/>
              <a:t> </a:t>
            </a:r>
            <a:r>
              <a:rPr lang="sl-SI" altLang="sl-SI" sz="2000" dirty="0" err="1"/>
              <a:t>Category</a:t>
            </a:r>
            <a:r>
              <a:rPr lang="sl-SI" altLang="sl-SI" sz="2000" dirty="0"/>
              <a:t>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Ženska kategorija (</a:t>
            </a:r>
            <a:r>
              <a:rPr lang="sl-SI" altLang="sl-SI" sz="2000" dirty="0" err="1"/>
              <a:t>Female</a:t>
            </a:r>
            <a:r>
              <a:rPr lang="sl-SI" altLang="sl-SI" sz="2000" dirty="0"/>
              <a:t> </a:t>
            </a:r>
            <a:r>
              <a:rPr lang="sl-SI" altLang="sl-SI" sz="2000" dirty="0" err="1"/>
              <a:t>category</a:t>
            </a:r>
            <a:r>
              <a:rPr lang="sl-SI" altLang="sl-SI" sz="2000" dirty="0"/>
              <a:t>)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48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OMEJITVE NALOG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3.4 FAI Trikotnik: stranica trikotnika ne sme imeti krajše razdalje od 28% celotnega obsega dolžine naloge.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Hitrostni in preleti razdalje do 125km: Izguba višine – razlika med štartno in ciljno točko ne sme presegati 2% preletene razdalje. 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Npr.: 100km = 2000m; 50km = 1000m; 25km=500m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9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KAKŠNA SO PRAVILA ZA KONTINENTALNE REKORDE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Načeloma vse isto kot pri svetovnih rekordih.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Posamezen kontinentalni rekord lahko naredi pilot čigar FAI licenca je izdana s strani nacionalne zveze, ki je del kontinenta.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9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NADZOR IN MERITVE DOSEŽKOV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Definicije – poglavje 5. stran 20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Pomembno: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Tracklog</a:t>
            </a:r>
            <a:r>
              <a:rPr lang="sl-SI" altLang="sl-SI" sz="2000" dirty="0"/>
              <a:t> mora bit 3D z beleženjem višine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Tracklog</a:t>
            </a:r>
            <a:r>
              <a:rPr lang="sl-SI" altLang="sl-SI" sz="2000" dirty="0"/>
              <a:t> interval &lt; 30s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Dolžini med točkami se odštejejo cilindri 400m, za trikotnike se priporočajo sektorji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Postopek verifikacije: 5.4.2.1 stran 21. 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9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NALOGE FAI OPAZOVALCEV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Definicije: sc7 stran 31.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Pomembno 8.4 </a:t>
            </a:r>
            <a:r>
              <a:rPr lang="sl-SI" altLang="sl-SI" sz="2000" dirty="0" err="1"/>
              <a:t>Control</a:t>
            </a:r>
            <a:endParaRPr lang="sl-SI" altLang="sl-SI" sz="2000" dirty="0"/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9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ALI JE POTREBNO REKORD PREDHODNO NAJAVITI NA FAI ALI LZS ?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smtClean="0"/>
              <a:t>NE</a:t>
            </a:r>
            <a:endParaRPr lang="sl-SI" altLang="sl-SI" sz="2000" dirty="0"/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12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ALI LAHKO NAPOVEM VEČ REKORDOV HKRATI ?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Ne. Napoved velja samo za eno nalogo.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Prosta razdalja in napovedana razdalja (</a:t>
            </a:r>
            <a:r>
              <a:rPr lang="sl-SI" altLang="sl-SI" sz="2000" dirty="0" err="1"/>
              <a:t>Straight</a:t>
            </a:r>
            <a:r>
              <a:rPr lang="sl-SI" altLang="sl-SI" sz="2000" dirty="0"/>
              <a:t> distance, distance to </a:t>
            </a:r>
            <a:r>
              <a:rPr lang="sl-SI" altLang="sl-SI" sz="2000" dirty="0" err="1"/>
              <a:t>declared</a:t>
            </a:r>
            <a:r>
              <a:rPr lang="sl-SI" altLang="sl-SI" sz="2000" dirty="0"/>
              <a:t> </a:t>
            </a:r>
            <a:r>
              <a:rPr lang="sl-SI" altLang="sl-SI" sz="2000" dirty="0" err="1"/>
              <a:t>goal</a:t>
            </a:r>
            <a:r>
              <a:rPr lang="sl-SI" altLang="sl-SI" sz="2000" dirty="0"/>
              <a:t>) se lahko napove skupaj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Če imamo napovedano disciplino z razdaljo za hitrostni rekord ne potrebujemo posebne napovedi. Npr.: O&amp;R 207km velja tudi Hitrost na 200km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Pri preletu na cilj, lahko nadaljujemo let po dosegu napovedanega cilja 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8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UPORABNE POVEZAVE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2"/>
              </a:rPr>
              <a:t>http://www.fai.org/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3"/>
              </a:rPr>
              <a:t>http://www.fai.org/civl-records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4"/>
              </a:rPr>
              <a:t>http://www.fai.org/fai-documents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5"/>
              </a:rPr>
              <a:t>http://www.fai.org/downloads/fai/standard_preliminary_record_claim_form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6"/>
              </a:rPr>
              <a:t>http://www.fai.org/civl-records/civl-how-to-set-a-record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7"/>
              </a:rPr>
              <a:t>http://www.lzs-zveza.si/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87400" algn="l"/>
                <a:tab pos="1143000" algn="l"/>
                <a:tab pos="1497013" algn="l"/>
                <a:tab pos="1852613" algn="l"/>
                <a:tab pos="2209800" algn="l"/>
                <a:tab pos="2565400" algn="l"/>
                <a:tab pos="2919413" algn="l"/>
                <a:tab pos="3275013" algn="l"/>
                <a:tab pos="3632200" algn="l"/>
                <a:tab pos="3987800" algn="l"/>
                <a:tab pos="4343400" algn="l"/>
                <a:tab pos="4697413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8"/>
              </a:rPr>
              <a:t>http://www.lzs-zveza.si/panoge/jadralno-padalstvo-in-zmajarstvo/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0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HVALA ZA POZORNOST</a:t>
            </a:r>
          </a:p>
          <a:p>
            <a:pPr algn="ctr">
              <a:buNone/>
            </a:pP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Primož </a:t>
            </a: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Suša</a:t>
            </a:r>
            <a:endParaRPr lang="sl-SI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Vodja programa FAI opazovalcev</a:t>
            </a: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Igor Eržen</a:t>
            </a:r>
          </a:p>
          <a:p>
            <a:pPr algn="ctr">
              <a:buNone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Predsednik komisije za jadralno padalstvo in zmajarstvo pri LZS</a:t>
            </a:r>
          </a:p>
          <a:p>
            <a:pPr algn="ctr">
              <a:buNone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Podpredsednik CIVL pri FAI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KAKŠNI SO TRENUTNI REKORDI</a:t>
            </a:r>
          </a:p>
          <a:p>
            <a:pPr algn="ctr">
              <a:buNone/>
            </a:pPr>
            <a:endParaRPr lang="sl-SI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smtClean="0"/>
              <a:t>Pregled </a:t>
            </a:r>
            <a:r>
              <a:rPr lang="sl-SI" altLang="sl-SI" sz="2000" dirty="0"/>
              <a:t>po Klasifikaciji, Tipu discipline, Območju (WR, EU, </a:t>
            </a:r>
            <a:r>
              <a:rPr lang="sl-SI" altLang="sl-SI" sz="2000" dirty="0" err="1"/>
              <a:t>etc</a:t>
            </a:r>
            <a:r>
              <a:rPr lang="sl-SI" altLang="sl-SI" sz="2000" dirty="0"/>
              <a:t>.)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2"/>
              </a:rPr>
              <a:t>http://www.fai.org/civl-records</a:t>
            </a:r>
          </a:p>
          <a:p>
            <a:pPr algn="ctr"/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Char char="•"/>
            </a:pPr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 typeface="Arial" charset="0"/>
              <a:buChar char="•"/>
            </a:pP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959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KJE NAJDEMO ZADNJI PRAVILNIK </a:t>
            </a:r>
            <a:endParaRPr lang="sl-SI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err="1"/>
              <a:t>Sporting</a:t>
            </a:r>
            <a:r>
              <a:rPr lang="sl-SI" altLang="sl-SI" sz="2000" dirty="0"/>
              <a:t> </a:t>
            </a:r>
            <a:r>
              <a:rPr lang="sl-SI" altLang="sl-SI" sz="2000" dirty="0" err="1"/>
              <a:t>Code</a:t>
            </a:r>
            <a:r>
              <a:rPr lang="sl-SI" altLang="sl-SI" sz="2000" dirty="0"/>
              <a:t> Sc7 </a:t>
            </a:r>
            <a:r>
              <a:rPr lang="sl-SI" altLang="sl-SI" sz="2000" dirty="0" err="1"/>
              <a:t>Section</a:t>
            </a:r>
            <a:r>
              <a:rPr lang="sl-SI" altLang="sl-SI" sz="2000" dirty="0"/>
              <a:t> 7D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2"/>
              </a:rPr>
              <a:t>http://www.fai.org/fai-documents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3"/>
              </a:rPr>
              <a:t>http://www.fai.org/downloads/civl/SC_7D</a:t>
            </a:r>
          </a:p>
          <a:p>
            <a:pPr marL="0" indent="0" algn="ctr">
              <a:buNone/>
            </a:pPr>
            <a:endParaRPr lang="sl-SI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Char char="•"/>
            </a:pP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KAKO IZRAČUNAM RAZDALJE ZA NALOGO</a:t>
            </a:r>
            <a:endParaRPr lang="sl-SI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FAI priporoča uporabo </a:t>
            </a:r>
            <a:r>
              <a:rPr lang="sl-SI" altLang="sl-SI" sz="2000" dirty="0" err="1"/>
              <a:t>kalkulatorja</a:t>
            </a:r>
            <a:endParaRPr lang="sl-SI" altLang="sl-SI" sz="20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2"/>
              </a:rPr>
              <a:t>http://www.fai.org/civl-records/civl-how-to-set-a-record/121-cia/34839-world-distance-calculator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Alternativa </a:t>
            </a:r>
            <a:r>
              <a:rPr lang="sl-SI" altLang="sl-SI" sz="2000" dirty="0" err="1"/>
              <a:t>SeeYou</a:t>
            </a:r>
            <a:endParaRPr lang="sl-SI" altLang="sl-SI" sz="20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3"/>
              </a:rPr>
              <a:t>http://www.naviter.com/products/seeyou/</a:t>
            </a:r>
          </a:p>
          <a:p>
            <a:pPr algn="ctr">
              <a:buNone/>
            </a:pPr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sl-SI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FAI ŠPORTNA LICENCA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Za svetovni rekord </a:t>
            </a:r>
            <a:r>
              <a:rPr lang="sl-SI" altLang="sl-SI" sz="2000" dirty="0" smtClean="0"/>
              <a:t>potrebujemo </a:t>
            </a:r>
            <a:r>
              <a:rPr lang="sl-SI" altLang="sl-SI" sz="2000" dirty="0"/>
              <a:t>FAI športno </a:t>
            </a:r>
            <a:r>
              <a:rPr lang="sl-SI" altLang="sl-SI" sz="2000" dirty="0" smtClean="0"/>
              <a:t>licenco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 smtClean="0"/>
              <a:t>Za FAI značke športne licence ne potrebujemo, je pa potrebno članstvo v LZS</a:t>
            </a:r>
            <a:endParaRPr lang="sl-SI" altLang="sl-SI" sz="20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Pridobimo jo pri nacionalni letalski zvezi LZS</a:t>
            </a: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43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ALI MORA BITI PRELET NADZOROVAN ?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744545" y="2780928"/>
            <a:ext cx="7913653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Na vzletišču in po možnosti na preletu mora biti prisoten FAI opazovalec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Pridobiti moramo podpise dodatnih prič na vzletišču in pristanku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Kdo so FAI opazovalci v Sloveniji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>
                <a:hlinkClick r:id="rId3"/>
              </a:rPr>
              <a:t>http://www.lzs-zveza.si/panoge/jadralno-padalstvo-in-zmajarstvo/rekordi/fai-opazovalci/</a:t>
            </a:r>
          </a:p>
          <a:p>
            <a:pPr marL="0" indent="0" algn="ctr">
              <a:buFont typeface="Arial" pitchFamily="34" charset="0"/>
              <a:buNone/>
            </a:pPr>
            <a:endParaRPr lang="sl-SI" sz="20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992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PRED PRELETOM</a:t>
            </a: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Napovedana naloga </a:t>
            </a:r>
            <a:r>
              <a:rPr lang="sl-SI" altLang="sl-SI" sz="2000" dirty="0" smtClean="0"/>
              <a:t>mora biti vnesena </a:t>
            </a:r>
            <a:r>
              <a:rPr lang="sl-SI" altLang="sl-SI" sz="2000" dirty="0"/>
              <a:t>v inštrument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000" dirty="0"/>
              <a:t>Izpolni napoved naloge na (7. </a:t>
            </a:r>
            <a:r>
              <a:rPr lang="sl-SI" altLang="sl-SI" sz="2000" dirty="0" err="1"/>
              <a:t>Task</a:t>
            </a:r>
            <a:r>
              <a:rPr lang="sl-SI" altLang="sl-SI" sz="2000" dirty="0"/>
              <a:t> </a:t>
            </a:r>
            <a:r>
              <a:rPr lang="sl-SI" altLang="sl-SI" sz="2000" dirty="0" err="1"/>
              <a:t>declaration</a:t>
            </a:r>
            <a:r>
              <a:rPr lang="sl-SI" altLang="sl-SI" sz="2000" dirty="0"/>
              <a:t> form) sc7 stran 24.</a:t>
            </a: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53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rial" panose="020B0604020202020204" pitchFamily="34" charset="0"/>
              </a:rPr>
              <a:t>KAJ NAREDIMO PO PRELETU DOSEŽKA ?</a:t>
            </a:r>
            <a:endParaRPr lang="sl-SI" sz="2800" b="1" dirty="0" smtClean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dirty="0"/>
              <a:t>FAI opazovalec mora obvestiti FAI o novem dosežku v sedmin dneh. (E-pošta, </a:t>
            </a:r>
            <a:r>
              <a:rPr lang="sl-SI" altLang="sl-SI" dirty="0" err="1"/>
              <a:t>Fax</a:t>
            </a:r>
            <a:r>
              <a:rPr lang="sl-SI" altLang="sl-SI" dirty="0"/>
              <a:t>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dirty="0"/>
              <a:t>Obrazec s potrebnimi podatki: 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400" dirty="0">
                <a:hlinkClick r:id="rId2"/>
              </a:rPr>
              <a:t>http://www.fai.org/downloads/fai/standard_preliminary_record_claim_form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400" dirty="0"/>
              <a:t>Elektronska pošta: </a:t>
            </a:r>
            <a:r>
              <a:rPr lang="sl-SI" altLang="sl-SI" sz="2400" dirty="0" err="1">
                <a:hlinkClick r:id="rId3"/>
              </a:rPr>
              <a:t>record@fai.org</a:t>
            </a:r>
            <a:endParaRPr lang="sl-SI" altLang="sl-SI" sz="2400" dirty="0">
              <a:hlinkClick r:id="rId3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dirty="0"/>
              <a:t>Kompletno dokumentacijo predložimo na LZS, ter pridobimo državni rekord (sc7 stan 25.)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400" dirty="0">
                <a:hlinkClick r:id="rId4"/>
              </a:rPr>
              <a:t>http://www.lzs-zveza.si/panoge/jadralno-padalstvo-in-zmajarstvo/</a:t>
            </a:r>
          </a:p>
          <a:p>
            <a:pPr marL="863600" lvl="1" indent="-323850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sz="2400" dirty="0" err="1">
                <a:hlinkClick r:id="rId5"/>
              </a:rPr>
              <a:t>jpz</a:t>
            </a:r>
            <a:r>
              <a:rPr lang="sl-SI" altLang="sl-SI" sz="2400" dirty="0">
                <a:hlinkClick r:id="rId5"/>
              </a:rPr>
              <a:t>@</a:t>
            </a:r>
            <a:r>
              <a:rPr lang="sl-SI" altLang="sl-SI" sz="2400" dirty="0" err="1">
                <a:hlinkClick r:id="rId5"/>
              </a:rPr>
              <a:t>lzs</a:t>
            </a:r>
            <a:r>
              <a:rPr lang="sl-SI" altLang="sl-SI" sz="2400" dirty="0">
                <a:hlinkClick r:id="rId5"/>
              </a:rPr>
              <a:t>-</a:t>
            </a:r>
            <a:r>
              <a:rPr lang="sl-SI" altLang="sl-SI" sz="2400" dirty="0" err="1">
                <a:hlinkClick r:id="rId5"/>
              </a:rPr>
              <a:t>zveza.si</a:t>
            </a:r>
            <a:endParaRPr lang="sl-SI" altLang="sl-SI" sz="2400" dirty="0">
              <a:hlinkClick r:id="rId5"/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altLang="sl-SI" dirty="0"/>
              <a:t>Ček lista (Sc7 poglavje 4. stran 19)</a:t>
            </a:r>
          </a:p>
          <a:p>
            <a:pPr marL="0" lvl="0" indent="0" algn="ctr">
              <a:buNone/>
            </a:pPr>
            <a:endParaRPr lang="sl-SI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0042"/>
            <a:ext cx="7943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7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TC101859861[[fn=Poslovni sejem]]</Template>
  <TotalTime>379</TotalTime>
  <Words>957</Words>
  <Application>Microsoft Office PowerPoint</Application>
  <PresentationFormat>Diaprojekcija na zaslonu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Valovita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Bronja</dc:creator>
  <cp:lastModifiedBy>Igor Eržen</cp:lastModifiedBy>
  <cp:revision>30</cp:revision>
  <dcterms:created xsi:type="dcterms:W3CDTF">2012-06-14T21:00:21Z</dcterms:created>
  <dcterms:modified xsi:type="dcterms:W3CDTF">2014-06-03T08:28:38Z</dcterms:modified>
</cp:coreProperties>
</file>